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Source Sans 3" panose="020B0303030403020204" pitchFamily="34" charset="0"/>
      <p:regular r:id="rId12"/>
      <p:bold r:id="rId13"/>
      <p:italic r:id="rId14"/>
      <p:boldItalic r:id="rId15"/>
    </p:embeddedFont>
    <p:embeddedFont>
      <p:font typeface="Source Sans 3 Medium" panose="020B0303030403020204" pitchFamily="34" charset="0"/>
      <p:regular r:id="rId16"/>
      <p:bold r:id="rId17"/>
      <p:italic r:id="rId18"/>
      <p:boldItalic r:id="rId19"/>
    </p:embeddedFont>
    <p:embeddedFont>
      <p:font typeface="Source Sans 3 SemiBold" panose="020B0303030403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9"/>
  </p:normalViewPr>
  <p:slideViewPr>
    <p:cSldViewPr snapToGrid="0">
      <p:cViewPr varScale="1">
        <p:scale>
          <a:sx n="154" d="100"/>
          <a:sy n="154" d="100"/>
        </p:scale>
        <p:origin x="632"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1fa2c82fa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1fa2c82fa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1f9c98a4d8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1f9c98a4d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1f9c98a4d8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1f9c98a4d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1f9c98a4d8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1f9c98a4d8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1f9c98a4d8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1f9c98a4d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1f9c98a4d8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1f9c98a4d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1f9c98a4d8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1f9c98a4d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1fa2c82fac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1fa2c82fa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71CC9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da"/>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9.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14"/>
            <a:ext cx="9144000" cy="5143513"/>
          </a:xfrm>
          <a:prstGeom prst="rect">
            <a:avLst/>
          </a:prstGeom>
          <a:noFill/>
          <a:ln>
            <a:noFill/>
          </a:ln>
        </p:spPr>
      </p:pic>
      <p:sp>
        <p:nvSpPr>
          <p:cNvPr id="55" name="Google Shape;55;p13"/>
          <p:cNvSpPr txBox="1">
            <a:spLocks noGrp="1"/>
          </p:cNvSpPr>
          <p:nvPr>
            <p:ph type="ctrTitle"/>
          </p:nvPr>
        </p:nvSpPr>
        <p:spPr>
          <a:xfrm>
            <a:off x="311700" y="744575"/>
            <a:ext cx="8520600" cy="105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da" b="1">
                <a:latin typeface="Source Sans 3"/>
                <a:ea typeface="Source Sans 3"/>
                <a:cs typeface="Source Sans 3"/>
                <a:sym typeface="Source Sans 3"/>
              </a:rPr>
              <a:t>Velkommen hos</a:t>
            </a:r>
            <a:endParaRPr b="1">
              <a:latin typeface="Source Sans 3"/>
              <a:ea typeface="Source Sans 3"/>
              <a:cs typeface="Source Sans 3"/>
              <a:sym typeface="Source Sans 3"/>
            </a:endParaRPr>
          </a:p>
        </p:txBody>
      </p:sp>
      <p:sp>
        <p:nvSpPr>
          <p:cNvPr id="56" name="Google Shape;56;p13"/>
          <p:cNvSpPr txBox="1">
            <a:spLocks noGrp="1"/>
          </p:cNvSpPr>
          <p:nvPr>
            <p:ph type="subTitle" idx="1"/>
          </p:nvPr>
        </p:nvSpPr>
        <p:spPr>
          <a:xfrm>
            <a:off x="311700" y="15923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da" sz="2100">
                <a:solidFill>
                  <a:schemeClr val="dk1"/>
                </a:solidFill>
                <a:latin typeface="Source Sans 3 SemiBold"/>
                <a:ea typeface="Source Sans 3 SemiBold"/>
                <a:cs typeface="Source Sans 3 SemiBold"/>
                <a:sym typeface="Source Sans 3 SemiBold"/>
              </a:rPr>
              <a:t>De grønne spejdere</a:t>
            </a:r>
            <a:endParaRPr sz="2100">
              <a:solidFill>
                <a:schemeClr val="dk1"/>
              </a:solidFill>
              <a:latin typeface="Source Sans 3 SemiBold"/>
              <a:ea typeface="Source Sans 3 SemiBold"/>
              <a:cs typeface="Source Sans 3 SemiBold"/>
              <a:sym typeface="Source Sans 3 SemiBold"/>
            </a:endParaRPr>
          </a:p>
        </p:txBody>
      </p:sp>
      <p:pic>
        <p:nvPicPr>
          <p:cNvPr id="57" name="Google Shape;57;p13"/>
          <p:cNvPicPr preferRelativeResize="0"/>
          <p:nvPr/>
        </p:nvPicPr>
        <p:blipFill rotWithShape="1">
          <a:blip r:embed="rId4">
            <a:alphaModFix/>
          </a:blip>
          <a:srcRect/>
          <a:stretch/>
        </p:blipFill>
        <p:spPr>
          <a:xfrm>
            <a:off x="4308625" y="366325"/>
            <a:ext cx="526750" cy="469025"/>
          </a:xfrm>
          <a:prstGeom prst="rect">
            <a:avLst/>
          </a:prstGeom>
          <a:noFill/>
          <a:ln>
            <a:noFill/>
          </a:ln>
        </p:spPr>
      </p:pic>
      <p:sp>
        <p:nvSpPr>
          <p:cNvPr id="58" name="Google Shape;58;p13"/>
          <p:cNvSpPr txBox="1">
            <a:spLocks noGrp="1"/>
          </p:cNvSpPr>
          <p:nvPr>
            <p:ph type="title" idx="4294967295"/>
          </p:nvPr>
        </p:nvSpPr>
        <p:spPr>
          <a:xfrm>
            <a:off x="0" y="4655700"/>
            <a:ext cx="9144000" cy="48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000">
                <a:latin typeface="Calibri"/>
                <a:ea typeface="Calibri"/>
                <a:cs typeface="Calibri"/>
                <a:sym typeface="Calibri"/>
              </a:rPr>
              <a:t>KFUM-SPEJDERNE I DANMARK</a:t>
            </a:r>
            <a:endParaRPr sz="10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0" y="-14"/>
            <a:ext cx="9144000" cy="5143513"/>
          </a:xfrm>
          <a:prstGeom prst="rect">
            <a:avLst/>
          </a:prstGeom>
          <a:noFill/>
          <a:ln>
            <a:noFill/>
          </a:ln>
        </p:spPr>
      </p:pic>
      <p:sp>
        <p:nvSpPr>
          <p:cNvPr id="64" name="Google Shape;64;p14"/>
          <p:cNvSpPr txBox="1">
            <a:spLocks noGrp="1"/>
          </p:cNvSpPr>
          <p:nvPr>
            <p:ph type="ctrTitle"/>
          </p:nvPr>
        </p:nvSpPr>
        <p:spPr>
          <a:xfrm>
            <a:off x="311700" y="592175"/>
            <a:ext cx="8520600" cy="105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da" sz="4500" b="1">
                <a:solidFill>
                  <a:srgbClr val="1D3C34"/>
                </a:solidFill>
                <a:latin typeface="Source Sans 3"/>
                <a:ea typeface="Source Sans 3"/>
                <a:cs typeface="Source Sans 3"/>
                <a:sym typeface="Source Sans 3"/>
              </a:rPr>
              <a:t>Velkommen hos</a:t>
            </a:r>
            <a:endParaRPr sz="4500" b="1">
              <a:solidFill>
                <a:srgbClr val="1D3C34"/>
              </a:solidFill>
              <a:latin typeface="Source Sans 3"/>
              <a:ea typeface="Source Sans 3"/>
              <a:cs typeface="Source Sans 3"/>
              <a:sym typeface="Source Sans 3"/>
            </a:endParaRPr>
          </a:p>
        </p:txBody>
      </p:sp>
      <p:sp>
        <p:nvSpPr>
          <p:cNvPr id="65" name="Google Shape;65;p14"/>
          <p:cNvSpPr txBox="1">
            <a:spLocks noGrp="1"/>
          </p:cNvSpPr>
          <p:nvPr>
            <p:ph type="subTitle" idx="1"/>
          </p:nvPr>
        </p:nvSpPr>
        <p:spPr>
          <a:xfrm>
            <a:off x="311700" y="14399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da" sz="1800">
                <a:solidFill>
                  <a:srgbClr val="1D3C34"/>
                </a:solidFill>
                <a:latin typeface="Source Sans 3 SemiBold"/>
                <a:ea typeface="Source Sans 3 SemiBold"/>
                <a:cs typeface="Source Sans 3 SemiBold"/>
                <a:sym typeface="Source Sans 3 SemiBold"/>
              </a:rPr>
              <a:t>De grønne spejdere</a:t>
            </a:r>
            <a:endParaRPr sz="1800">
              <a:solidFill>
                <a:srgbClr val="1D3C34"/>
              </a:solidFill>
              <a:latin typeface="Source Sans 3 SemiBold"/>
              <a:ea typeface="Source Sans 3 SemiBold"/>
              <a:cs typeface="Source Sans 3 SemiBold"/>
              <a:sym typeface="Source Sans 3 SemiBold"/>
            </a:endParaRPr>
          </a:p>
        </p:txBody>
      </p:sp>
      <p:pic>
        <p:nvPicPr>
          <p:cNvPr id="66" name="Google Shape;66;p14"/>
          <p:cNvPicPr preferRelativeResize="0"/>
          <p:nvPr/>
        </p:nvPicPr>
        <p:blipFill rotWithShape="1">
          <a:blip r:embed="rId4">
            <a:alphaModFix/>
          </a:blip>
          <a:srcRect/>
          <a:stretch/>
        </p:blipFill>
        <p:spPr>
          <a:xfrm>
            <a:off x="4308625" y="366325"/>
            <a:ext cx="526750" cy="469025"/>
          </a:xfrm>
          <a:prstGeom prst="rect">
            <a:avLst/>
          </a:prstGeom>
          <a:noFill/>
          <a:ln>
            <a:noFill/>
          </a:ln>
        </p:spPr>
      </p:pic>
      <p:sp>
        <p:nvSpPr>
          <p:cNvPr id="67" name="Google Shape;67;p14"/>
          <p:cNvSpPr txBox="1">
            <a:spLocks noGrp="1"/>
          </p:cNvSpPr>
          <p:nvPr>
            <p:ph type="title" idx="4294967295"/>
          </p:nvPr>
        </p:nvSpPr>
        <p:spPr>
          <a:xfrm>
            <a:off x="0" y="4655700"/>
            <a:ext cx="9144000" cy="48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000">
                <a:latin typeface="Calibri"/>
                <a:ea typeface="Calibri"/>
                <a:cs typeface="Calibri"/>
                <a:sym typeface="Calibri"/>
              </a:rPr>
              <a:t>KFUM-SPEJDERNE I DANMARK</a:t>
            </a:r>
            <a:endParaRPr sz="1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3C34"/>
        </a:solid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7662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2820" b="1">
                <a:latin typeface="Source Sans 3"/>
                <a:ea typeface="Source Sans 3"/>
                <a:cs typeface="Source Sans 3"/>
                <a:sym typeface="Source Sans 3"/>
              </a:rPr>
              <a:t>Spejder er oplevelser</a:t>
            </a:r>
            <a:endParaRPr sz="2820" b="1">
              <a:latin typeface="Source Sans 3"/>
              <a:ea typeface="Source Sans 3"/>
              <a:cs typeface="Source Sans 3"/>
              <a:sym typeface="Source Sans 3"/>
            </a:endParaRPr>
          </a:p>
          <a:p>
            <a:pPr marL="0" lvl="0" indent="0" algn="ctr" rtl="0">
              <a:spcBef>
                <a:spcPts val="0"/>
              </a:spcBef>
              <a:spcAft>
                <a:spcPts val="0"/>
              </a:spcAft>
              <a:buSzPts val="990"/>
              <a:buNone/>
            </a:pPr>
            <a:r>
              <a:rPr lang="da" sz="2820" b="1">
                <a:latin typeface="Source Sans 3"/>
                <a:ea typeface="Source Sans 3"/>
                <a:cs typeface="Source Sans 3"/>
                <a:sym typeface="Source Sans 3"/>
              </a:rPr>
              <a:t>og meningsfulde</a:t>
            </a:r>
            <a:endParaRPr sz="2820" b="1">
              <a:latin typeface="Source Sans 3"/>
              <a:ea typeface="Source Sans 3"/>
              <a:cs typeface="Source Sans 3"/>
              <a:sym typeface="Source Sans 3"/>
            </a:endParaRPr>
          </a:p>
          <a:p>
            <a:pPr marL="0" lvl="0" indent="0" algn="ctr" rtl="0">
              <a:spcBef>
                <a:spcPts val="0"/>
              </a:spcBef>
              <a:spcAft>
                <a:spcPts val="0"/>
              </a:spcAft>
              <a:buSzPts val="990"/>
              <a:buNone/>
            </a:pPr>
            <a:r>
              <a:rPr lang="da" sz="2820" b="1">
                <a:latin typeface="Source Sans 3"/>
                <a:ea typeface="Source Sans 3"/>
                <a:cs typeface="Source Sans 3"/>
                <a:sym typeface="Source Sans 3"/>
              </a:rPr>
              <a:t>fællesskaber i naturen</a:t>
            </a:r>
            <a:endParaRPr sz="2820" b="1">
              <a:latin typeface="Source Sans 3"/>
              <a:ea typeface="Source Sans 3"/>
              <a:cs typeface="Source Sans 3"/>
              <a:sym typeface="Source Sans 3"/>
            </a:endParaRPr>
          </a:p>
        </p:txBody>
      </p:sp>
      <p:sp>
        <p:nvSpPr>
          <p:cNvPr id="73" name="Google Shape;73;p15"/>
          <p:cNvSpPr txBox="1">
            <a:spLocks noGrp="1"/>
          </p:cNvSpPr>
          <p:nvPr>
            <p:ph type="body" idx="1"/>
          </p:nvPr>
        </p:nvSpPr>
        <p:spPr>
          <a:xfrm>
            <a:off x="1780050" y="2571750"/>
            <a:ext cx="5583900" cy="1894200"/>
          </a:xfrm>
          <a:prstGeom prst="rect">
            <a:avLst/>
          </a:prstGeom>
        </p:spPr>
        <p:txBody>
          <a:bodyPr spcFirstLastPara="1" wrap="square" lIns="91425" tIns="91425" rIns="91425" bIns="91425" anchor="t" anchorCtr="0">
            <a:normAutofit/>
          </a:bodyPr>
          <a:lstStyle/>
          <a:p>
            <a:pPr marL="0" lvl="0" indent="0" algn="ctr" rtl="0">
              <a:lnSpc>
                <a:spcPct val="140000"/>
              </a:lnSpc>
              <a:spcBef>
                <a:spcPts val="0"/>
              </a:spcBef>
              <a:spcAft>
                <a:spcPts val="0"/>
              </a:spcAft>
              <a:buNone/>
            </a:pPr>
            <a:r>
              <a:rPr lang="da" sz="1400" dirty="0">
                <a:solidFill>
                  <a:srgbClr val="FFFFFF"/>
                </a:solidFill>
                <a:latin typeface="Source Sans 3"/>
                <a:ea typeface="Source Sans 3"/>
                <a:cs typeface="Source Sans 3"/>
                <a:sym typeface="Source Sans 3"/>
              </a:rPr>
              <a:t>Spejder handler om at forme og udvikle dig som menneske, der er i stand til at gøre en positiv forskel i dit eget og </a:t>
            </a:r>
            <a:r>
              <a:rPr lang="da" sz="1400">
                <a:solidFill>
                  <a:srgbClr val="FFFFFF"/>
                </a:solidFill>
                <a:latin typeface="Source Sans 3"/>
                <a:ea typeface="Source Sans 3"/>
                <a:cs typeface="Source Sans 3"/>
                <a:sym typeface="Source Sans 3"/>
              </a:rPr>
              <a:t>andres liv.</a:t>
            </a:r>
            <a:br>
              <a:rPr lang="da" sz="1400" dirty="0">
                <a:solidFill>
                  <a:srgbClr val="FFFFFF"/>
                </a:solidFill>
                <a:latin typeface="Source Sans 3"/>
                <a:ea typeface="Source Sans 3"/>
                <a:cs typeface="Source Sans 3"/>
                <a:sym typeface="Source Sans 3"/>
              </a:rPr>
            </a:br>
            <a:r>
              <a:rPr lang="da" sz="1400" dirty="0">
                <a:solidFill>
                  <a:srgbClr val="FFFFFF"/>
                </a:solidFill>
                <a:latin typeface="Source Sans 3"/>
                <a:ea typeface="Source Sans 3"/>
                <a:cs typeface="Source Sans 3"/>
                <a:sym typeface="Source Sans 3"/>
              </a:rPr>
              <a:t> Som spejder lærer du at tage ansvar for din egen personlige udvikling, at vise respekt for andre mennesker og være ansvarlig over for naturen og det samfund, du er en del af.</a:t>
            </a:r>
            <a:endParaRPr sz="1400" dirty="0">
              <a:solidFill>
                <a:srgbClr val="FFFFFF"/>
              </a:solidFill>
              <a:latin typeface="Source Sans 3"/>
              <a:ea typeface="Source Sans 3"/>
              <a:cs typeface="Source Sans 3"/>
              <a:sym typeface="Source Sans 3"/>
            </a:endParaRPr>
          </a:p>
          <a:p>
            <a:pPr marL="0" lvl="0" indent="0" algn="l" rtl="0">
              <a:spcBef>
                <a:spcPts val="0"/>
              </a:spcBef>
              <a:spcAft>
                <a:spcPts val="1200"/>
              </a:spcAft>
              <a:buNone/>
            </a:pPr>
            <a:endParaRPr sz="1400" dirty="0">
              <a:latin typeface="Source Sans 3"/>
              <a:ea typeface="Source Sans 3"/>
              <a:cs typeface="Source Sans 3"/>
              <a:sym typeface="Source Sans 3"/>
            </a:endParaRPr>
          </a:p>
        </p:txBody>
      </p:sp>
      <p:sp>
        <p:nvSpPr>
          <p:cNvPr id="74" name="Google Shape;74;p15"/>
          <p:cNvSpPr txBox="1">
            <a:spLocks noGrp="1"/>
          </p:cNvSpPr>
          <p:nvPr>
            <p:ph type="title"/>
          </p:nvPr>
        </p:nvSpPr>
        <p:spPr>
          <a:xfrm>
            <a:off x="0" y="4655700"/>
            <a:ext cx="9144000" cy="48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000">
                <a:latin typeface="Calibri"/>
                <a:ea typeface="Calibri"/>
                <a:cs typeface="Calibri"/>
                <a:sym typeface="Calibri"/>
              </a:rPr>
              <a:t>KFUM-SPEJDERNE I DANMARK</a:t>
            </a:r>
            <a:endParaRPr sz="1000">
              <a:latin typeface="Calibri"/>
              <a:ea typeface="Calibri"/>
              <a:cs typeface="Calibri"/>
              <a:sym typeface="Calibri"/>
            </a:endParaRPr>
          </a:p>
        </p:txBody>
      </p:sp>
      <p:pic>
        <p:nvPicPr>
          <p:cNvPr id="75" name="Google Shape;75;p15"/>
          <p:cNvPicPr preferRelativeResize="0"/>
          <p:nvPr/>
        </p:nvPicPr>
        <p:blipFill rotWithShape="1">
          <a:blip r:embed="rId3">
            <a:alphaModFix/>
          </a:blip>
          <a:srcRect/>
          <a:stretch/>
        </p:blipFill>
        <p:spPr>
          <a:xfrm>
            <a:off x="4466225" y="202313"/>
            <a:ext cx="211550" cy="188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1CC98"/>
        </a:solid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title" idx="4294967295"/>
          </p:nvPr>
        </p:nvSpPr>
        <p:spPr>
          <a:xfrm>
            <a:off x="311700" y="885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2820" b="1">
                <a:solidFill>
                  <a:srgbClr val="1D3C34"/>
                </a:solidFill>
                <a:latin typeface="Source Sans 3"/>
                <a:ea typeface="Source Sans 3"/>
                <a:cs typeface="Source Sans 3"/>
                <a:sym typeface="Source Sans 3"/>
              </a:rPr>
              <a:t>Spejder er oplevelser</a:t>
            </a:r>
            <a:endParaRPr sz="2820" b="1">
              <a:solidFill>
                <a:srgbClr val="1D3C34"/>
              </a:solidFill>
              <a:latin typeface="Source Sans 3"/>
              <a:ea typeface="Source Sans 3"/>
              <a:cs typeface="Source Sans 3"/>
              <a:sym typeface="Source Sans 3"/>
            </a:endParaRPr>
          </a:p>
          <a:p>
            <a:pPr marL="0" lvl="0" indent="0" algn="ctr" rtl="0">
              <a:spcBef>
                <a:spcPts val="0"/>
              </a:spcBef>
              <a:spcAft>
                <a:spcPts val="0"/>
              </a:spcAft>
              <a:buSzPts val="990"/>
              <a:buNone/>
            </a:pPr>
            <a:r>
              <a:rPr lang="da" sz="2820" b="1">
                <a:solidFill>
                  <a:srgbClr val="1D3C34"/>
                </a:solidFill>
                <a:latin typeface="Source Sans 3"/>
                <a:ea typeface="Source Sans 3"/>
                <a:cs typeface="Source Sans 3"/>
                <a:sym typeface="Source Sans 3"/>
              </a:rPr>
              <a:t>og meningsfulde</a:t>
            </a:r>
            <a:endParaRPr sz="2820" b="1">
              <a:solidFill>
                <a:srgbClr val="1D3C34"/>
              </a:solidFill>
              <a:latin typeface="Source Sans 3"/>
              <a:ea typeface="Source Sans 3"/>
              <a:cs typeface="Source Sans 3"/>
              <a:sym typeface="Source Sans 3"/>
            </a:endParaRPr>
          </a:p>
          <a:p>
            <a:pPr marL="0" lvl="0" indent="0" algn="ctr" rtl="0">
              <a:spcBef>
                <a:spcPts val="0"/>
              </a:spcBef>
              <a:spcAft>
                <a:spcPts val="0"/>
              </a:spcAft>
              <a:buSzPts val="990"/>
              <a:buNone/>
            </a:pPr>
            <a:r>
              <a:rPr lang="da" sz="2820" b="1">
                <a:solidFill>
                  <a:srgbClr val="1D3C34"/>
                </a:solidFill>
                <a:latin typeface="Source Sans 3"/>
                <a:ea typeface="Source Sans 3"/>
                <a:cs typeface="Source Sans 3"/>
                <a:sym typeface="Source Sans 3"/>
              </a:rPr>
              <a:t>fællesskaber i naturen</a:t>
            </a:r>
            <a:endParaRPr sz="2820" b="1">
              <a:solidFill>
                <a:srgbClr val="1D3C34"/>
              </a:solidFill>
              <a:latin typeface="Source Sans 3"/>
              <a:ea typeface="Source Sans 3"/>
              <a:cs typeface="Source Sans 3"/>
              <a:sym typeface="Source Sans 3"/>
            </a:endParaRPr>
          </a:p>
        </p:txBody>
      </p:sp>
      <p:sp>
        <p:nvSpPr>
          <p:cNvPr id="81" name="Google Shape;81;p16"/>
          <p:cNvSpPr txBox="1">
            <a:spLocks noGrp="1"/>
          </p:cNvSpPr>
          <p:nvPr>
            <p:ph type="body" idx="4294967295"/>
          </p:nvPr>
        </p:nvSpPr>
        <p:spPr>
          <a:xfrm>
            <a:off x="2338175" y="2571750"/>
            <a:ext cx="4467900" cy="1402500"/>
          </a:xfrm>
          <a:prstGeom prst="rect">
            <a:avLst/>
          </a:prstGeom>
        </p:spPr>
        <p:txBody>
          <a:bodyPr spcFirstLastPara="1" wrap="square" lIns="91425" tIns="91425" rIns="91425" bIns="91425" anchor="t" anchorCtr="0">
            <a:normAutofit fontScale="47500" lnSpcReduction="20000"/>
          </a:bodyPr>
          <a:lstStyle/>
          <a:p>
            <a:pPr marL="0" lvl="0" indent="0" algn="ctr" rtl="0">
              <a:lnSpc>
                <a:spcPct val="140000"/>
              </a:lnSpc>
              <a:spcBef>
                <a:spcPts val="0"/>
              </a:spcBef>
              <a:spcAft>
                <a:spcPts val="0"/>
              </a:spcAft>
              <a:buNone/>
            </a:pPr>
            <a:r>
              <a:rPr lang="da" sz="2400">
                <a:solidFill>
                  <a:srgbClr val="000000"/>
                </a:solidFill>
                <a:latin typeface="Source Sans 3"/>
                <a:ea typeface="Source Sans 3"/>
                <a:cs typeface="Source Sans 3"/>
                <a:sym typeface="Source Sans 3"/>
              </a:rPr>
              <a:t>Spejder handler om at forme og udvikle dig som menneske, der er i stand til at gøre en positiv forskel i dit eget og andres liv.</a:t>
            </a:r>
            <a:br>
              <a:rPr lang="da" sz="2400">
                <a:solidFill>
                  <a:srgbClr val="000000"/>
                </a:solidFill>
                <a:latin typeface="Source Sans 3"/>
                <a:ea typeface="Source Sans 3"/>
                <a:cs typeface="Source Sans 3"/>
                <a:sym typeface="Source Sans 3"/>
              </a:rPr>
            </a:br>
            <a:r>
              <a:rPr lang="da" sz="2400">
                <a:solidFill>
                  <a:srgbClr val="000000"/>
                </a:solidFill>
                <a:latin typeface="Source Sans 3"/>
                <a:ea typeface="Source Sans 3"/>
                <a:cs typeface="Source Sans 3"/>
                <a:sym typeface="Source Sans 3"/>
              </a:rPr>
              <a:t> Som spejder lærer du at tage ansvar for din egen personlige udvikling, at vise respekt for andre mennesker og være ansvarlig over for naturen og det samfund, du er en del af.</a:t>
            </a:r>
            <a:endParaRPr sz="2400">
              <a:solidFill>
                <a:srgbClr val="000000"/>
              </a:solidFill>
              <a:latin typeface="Source Sans 3"/>
              <a:ea typeface="Source Sans 3"/>
              <a:cs typeface="Source Sans 3"/>
              <a:sym typeface="Source Sans 3"/>
            </a:endParaRPr>
          </a:p>
          <a:p>
            <a:pPr marL="0" lvl="0" indent="0" algn="l" rtl="0">
              <a:spcBef>
                <a:spcPts val="0"/>
              </a:spcBef>
              <a:spcAft>
                <a:spcPts val="1200"/>
              </a:spcAft>
              <a:buNone/>
            </a:pPr>
            <a:endParaRPr sz="1400">
              <a:solidFill>
                <a:srgbClr val="1D3C34"/>
              </a:solidFill>
              <a:latin typeface="Source Sans 3"/>
              <a:ea typeface="Source Sans 3"/>
              <a:cs typeface="Source Sans 3"/>
              <a:sym typeface="Source Sans 3"/>
            </a:endParaRPr>
          </a:p>
        </p:txBody>
      </p:sp>
      <p:sp>
        <p:nvSpPr>
          <p:cNvPr id="82" name="Google Shape;82;p16"/>
          <p:cNvSpPr txBox="1">
            <a:spLocks noGrp="1"/>
          </p:cNvSpPr>
          <p:nvPr>
            <p:ph type="title" idx="4294967295"/>
          </p:nvPr>
        </p:nvSpPr>
        <p:spPr>
          <a:xfrm>
            <a:off x="125" y="4655700"/>
            <a:ext cx="9144000" cy="48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000">
                <a:solidFill>
                  <a:srgbClr val="1D3C34"/>
                </a:solidFill>
                <a:latin typeface="Calibri"/>
                <a:ea typeface="Calibri"/>
                <a:cs typeface="Calibri"/>
                <a:sym typeface="Calibri"/>
              </a:rPr>
              <a:t>KFUM-SPEJDERNE I DANMARK</a:t>
            </a:r>
            <a:endParaRPr sz="1000">
              <a:solidFill>
                <a:srgbClr val="1D3C34"/>
              </a:solidFill>
              <a:latin typeface="Calibri"/>
              <a:ea typeface="Calibri"/>
              <a:cs typeface="Calibri"/>
              <a:sym typeface="Calibri"/>
            </a:endParaRPr>
          </a:p>
        </p:txBody>
      </p:sp>
      <p:pic>
        <p:nvPicPr>
          <p:cNvPr id="83" name="Google Shape;83;p16"/>
          <p:cNvPicPr preferRelativeResize="0"/>
          <p:nvPr/>
        </p:nvPicPr>
        <p:blipFill>
          <a:blip r:embed="rId3">
            <a:alphaModFix/>
          </a:blip>
          <a:stretch>
            <a:fillRect/>
          </a:stretch>
        </p:blipFill>
        <p:spPr>
          <a:xfrm>
            <a:off x="4466225" y="202313"/>
            <a:ext cx="211550" cy="188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1CC98"/>
        </a:solidFill>
        <a:effectLst/>
      </p:bgPr>
    </p:bg>
    <p:spTree>
      <p:nvGrpSpPr>
        <p:cNvPr id="1"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a:off x="4466225" y="202313"/>
            <a:ext cx="211550" cy="188375"/>
          </a:xfrm>
          <a:prstGeom prst="rect">
            <a:avLst/>
          </a:prstGeom>
          <a:noFill/>
          <a:ln>
            <a:noFill/>
          </a:ln>
        </p:spPr>
      </p:pic>
      <p:sp>
        <p:nvSpPr>
          <p:cNvPr id="89" name="Google Shape;89;p17"/>
          <p:cNvSpPr txBox="1">
            <a:spLocks noGrp="1"/>
          </p:cNvSpPr>
          <p:nvPr>
            <p:ph type="title" idx="4294967295"/>
          </p:nvPr>
        </p:nvSpPr>
        <p:spPr>
          <a:xfrm>
            <a:off x="125" y="4655700"/>
            <a:ext cx="9144000" cy="48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000">
                <a:solidFill>
                  <a:srgbClr val="1D3C34"/>
                </a:solidFill>
                <a:latin typeface="Calibri"/>
                <a:ea typeface="Calibri"/>
                <a:cs typeface="Calibri"/>
                <a:sym typeface="Calibri"/>
              </a:rPr>
              <a:t>KFUM-SPEJDERNE I DANMARK</a:t>
            </a:r>
            <a:endParaRPr sz="1000">
              <a:solidFill>
                <a:srgbClr val="1D3C34"/>
              </a:solidFill>
              <a:latin typeface="Calibri"/>
              <a:ea typeface="Calibri"/>
              <a:cs typeface="Calibri"/>
              <a:sym typeface="Calibri"/>
            </a:endParaRPr>
          </a:p>
        </p:txBody>
      </p:sp>
      <p:sp>
        <p:nvSpPr>
          <p:cNvPr id="90" name="Google Shape;90;p17"/>
          <p:cNvSpPr/>
          <p:nvPr/>
        </p:nvSpPr>
        <p:spPr>
          <a:xfrm rot="5400000">
            <a:off x="1408300" y="1588550"/>
            <a:ext cx="1863600" cy="1614600"/>
          </a:xfrm>
          <a:prstGeom prst="hexagon">
            <a:avLst>
              <a:gd name="adj" fmla="val 28852"/>
              <a:gd name="vf" fmla="val 115470"/>
            </a:avLst>
          </a:prstGeom>
          <a:noFill/>
          <a:ln w="38100" cap="flat" cmpd="sng">
            <a:solidFill>
              <a:srgbClr val="1D3C3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D3C34"/>
              </a:solidFill>
            </a:endParaRPr>
          </a:p>
        </p:txBody>
      </p:sp>
      <p:sp>
        <p:nvSpPr>
          <p:cNvPr id="91" name="Google Shape;91;p17"/>
          <p:cNvSpPr txBox="1">
            <a:spLocks noGrp="1"/>
          </p:cNvSpPr>
          <p:nvPr>
            <p:ph type="title" idx="4294967295"/>
          </p:nvPr>
        </p:nvSpPr>
        <p:spPr>
          <a:xfrm>
            <a:off x="1358000" y="2052025"/>
            <a:ext cx="1964100" cy="68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500">
                <a:solidFill>
                  <a:srgbClr val="1D3C34"/>
                </a:solidFill>
                <a:latin typeface="Source Sans 3 SemiBold"/>
                <a:ea typeface="Source Sans 3 SemiBold"/>
                <a:cs typeface="Source Sans 3 SemiBold"/>
                <a:sym typeface="Source Sans 3 SemiBold"/>
              </a:rPr>
              <a:t>Hej spejder</a:t>
            </a:r>
            <a:endParaRPr sz="1500">
              <a:solidFill>
                <a:srgbClr val="1D3C34"/>
              </a:solidFill>
              <a:latin typeface="Source Sans 3 SemiBold"/>
              <a:ea typeface="Source Sans 3 SemiBold"/>
              <a:cs typeface="Source Sans 3 SemiBold"/>
              <a:sym typeface="Source Sans 3 SemiBold"/>
            </a:endParaRPr>
          </a:p>
          <a:p>
            <a:pPr marL="457200" lvl="0" indent="-323850" algn="ctr" rtl="0">
              <a:spcBef>
                <a:spcPts val="0"/>
              </a:spcBef>
              <a:spcAft>
                <a:spcPts val="0"/>
              </a:spcAft>
              <a:buClr>
                <a:srgbClr val="1D3C34"/>
              </a:buClr>
              <a:buSzPts val="1500"/>
              <a:buFont typeface="Source Sans 3 SemiBold"/>
              <a:buChar char="-"/>
            </a:pPr>
            <a:r>
              <a:rPr lang="da" sz="1500">
                <a:solidFill>
                  <a:srgbClr val="1D3C34"/>
                </a:solidFill>
                <a:latin typeface="Source Sans 3 SemiBold"/>
                <a:ea typeface="Source Sans 3 SemiBold"/>
                <a:cs typeface="Source Sans 3 SemiBold"/>
                <a:sym typeface="Source Sans 3 SemiBold"/>
              </a:rPr>
              <a:t>kom med!</a:t>
            </a:r>
            <a:endParaRPr sz="1500">
              <a:solidFill>
                <a:srgbClr val="1D3C34"/>
              </a:solidFill>
              <a:latin typeface="Source Sans 3 SemiBold"/>
              <a:ea typeface="Source Sans 3 SemiBold"/>
              <a:cs typeface="Source Sans 3 SemiBold"/>
              <a:sym typeface="Source Sans 3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1CC98"/>
        </a:solidFill>
        <a:effectLst/>
      </p:bgPr>
    </p:bg>
    <p:spTree>
      <p:nvGrpSpPr>
        <p:cNvPr id="1"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4466225" y="202313"/>
            <a:ext cx="211550" cy="188375"/>
          </a:xfrm>
          <a:prstGeom prst="rect">
            <a:avLst/>
          </a:prstGeom>
          <a:noFill/>
          <a:ln>
            <a:noFill/>
          </a:ln>
        </p:spPr>
      </p:pic>
      <p:sp>
        <p:nvSpPr>
          <p:cNvPr id="97" name="Google Shape;97;p18"/>
          <p:cNvSpPr txBox="1">
            <a:spLocks noGrp="1"/>
          </p:cNvSpPr>
          <p:nvPr>
            <p:ph type="title" idx="4294967295"/>
          </p:nvPr>
        </p:nvSpPr>
        <p:spPr>
          <a:xfrm>
            <a:off x="125" y="4655700"/>
            <a:ext cx="9144000" cy="48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000">
                <a:solidFill>
                  <a:srgbClr val="1D3C34"/>
                </a:solidFill>
                <a:latin typeface="Calibri"/>
                <a:ea typeface="Calibri"/>
                <a:cs typeface="Calibri"/>
                <a:sym typeface="Calibri"/>
              </a:rPr>
              <a:t>KFUM-SPEJDERNE I DANMARK</a:t>
            </a:r>
            <a:endParaRPr sz="1000">
              <a:solidFill>
                <a:srgbClr val="1D3C34"/>
              </a:solidFill>
              <a:latin typeface="Calibri"/>
              <a:ea typeface="Calibri"/>
              <a:cs typeface="Calibri"/>
              <a:sym typeface="Calibri"/>
            </a:endParaRPr>
          </a:p>
        </p:txBody>
      </p:sp>
      <p:sp>
        <p:nvSpPr>
          <p:cNvPr id="98" name="Google Shape;98;p18"/>
          <p:cNvSpPr/>
          <p:nvPr/>
        </p:nvSpPr>
        <p:spPr>
          <a:xfrm rot="5400000">
            <a:off x="6385175" y="956250"/>
            <a:ext cx="1731000" cy="1500000"/>
          </a:xfrm>
          <a:prstGeom prst="hexagon">
            <a:avLst>
              <a:gd name="adj" fmla="val 28852"/>
              <a:gd name="vf" fmla="val 115470"/>
            </a:avLst>
          </a:prstGeom>
          <a:solidFill>
            <a:srgbClr val="1D3C3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D3C34"/>
              </a:solidFill>
            </a:endParaRPr>
          </a:p>
        </p:txBody>
      </p:sp>
      <p:sp>
        <p:nvSpPr>
          <p:cNvPr id="99" name="Google Shape;99;p18"/>
          <p:cNvSpPr txBox="1">
            <a:spLocks noGrp="1"/>
          </p:cNvSpPr>
          <p:nvPr>
            <p:ph type="title" idx="4294967295"/>
          </p:nvPr>
        </p:nvSpPr>
        <p:spPr>
          <a:xfrm>
            <a:off x="6191225" y="1388500"/>
            <a:ext cx="2118900" cy="78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500" b="1">
                <a:solidFill>
                  <a:srgbClr val="71CC98"/>
                </a:solidFill>
              </a:rPr>
              <a:t>Hej spejder</a:t>
            </a:r>
            <a:endParaRPr sz="1500" b="1">
              <a:solidFill>
                <a:srgbClr val="71CC98"/>
              </a:solidFill>
            </a:endParaRPr>
          </a:p>
          <a:p>
            <a:pPr marL="457200" lvl="0" indent="-323850" algn="ctr" rtl="0">
              <a:spcBef>
                <a:spcPts val="0"/>
              </a:spcBef>
              <a:spcAft>
                <a:spcPts val="0"/>
              </a:spcAft>
              <a:buClr>
                <a:srgbClr val="71CC98"/>
              </a:buClr>
              <a:buSzPts val="1500"/>
              <a:buChar char="-"/>
            </a:pPr>
            <a:r>
              <a:rPr lang="da" sz="1500" b="1">
                <a:solidFill>
                  <a:srgbClr val="71CC98"/>
                </a:solidFill>
              </a:rPr>
              <a:t>kom med!</a:t>
            </a:r>
            <a:endParaRPr sz="1500" b="1">
              <a:solidFill>
                <a:srgbClr val="71CC98"/>
              </a:solidFill>
            </a:endParaRPr>
          </a:p>
        </p:txBody>
      </p:sp>
      <p:sp>
        <p:nvSpPr>
          <p:cNvPr id="100" name="Google Shape;100;p18"/>
          <p:cNvSpPr/>
          <p:nvPr/>
        </p:nvSpPr>
        <p:spPr>
          <a:xfrm>
            <a:off x="5284300" y="2324675"/>
            <a:ext cx="1507500" cy="1507500"/>
          </a:xfrm>
          <a:prstGeom prst="ellipse">
            <a:avLst/>
          </a:prstGeom>
          <a:solidFill>
            <a:srgbClr val="00774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101;p18"/>
          <p:cNvSpPr txBox="1">
            <a:spLocks noGrp="1"/>
          </p:cNvSpPr>
          <p:nvPr>
            <p:ph type="title" idx="4294967295"/>
          </p:nvPr>
        </p:nvSpPr>
        <p:spPr>
          <a:xfrm>
            <a:off x="4978600" y="2767650"/>
            <a:ext cx="2118900" cy="78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500">
                <a:solidFill>
                  <a:srgbClr val="1D3C34"/>
                </a:solidFill>
                <a:latin typeface="Source Sans 3 SemiBold"/>
                <a:ea typeface="Source Sans 3 SemiBold"/>
                <a:cs typeface="Source Sans 3 SemiBold"/>
                <a:sym typeface="Source Sans 3 SemiBold"/>
              </a:rPr>
              <a:t>Hej spejder</a:t>
            </a:r>
            <a:endParaRPr sz="1500">
              <a:solidFill>
                <a:srgbClr val="1D3C34"/>
              </a:solidFill>
              <a:latin typeface="Source Sans 3 SemiBold"/>
              <a:ea typeface="Source Sans 3 SemiBold"/>
              <a:cs typeface="Source Sans 3 SemiBold"/>
              <a:sym typeface="Source Sans 3 SemiBold"/>
            </a:endParaRPr>
          </a:p>
          <a:p>
            <a:pPr marL="0" lvl="0" indent="0" algn="ctr" rtl="0">
              <a:spcBef>
                <a:spcPts val="0"/>
              </a:spcBef>
              <a:spcAft>
                <a:spcPts val="0"/>
              </a:spcAft>
              <a:buNone/>
            </a:pPr>
            <a:r>
              <a:rPr lang="da" sz="1500">
                <a:solidFill>
                  <a:srgbClr val="1D3C34"/>
                </a:solidFill>
                <a:latin typeface="Source Sans 3 SemiBold"/>
                <a:ea typeface="Source Sans 3 SemiBold"/>
                <a:cs typeface="Source Sans 3 SemiBold"/>
                <a:sym typeface="Source Sans 3 SemiBold"/>
              </a:rPr>
              <a:t>- kom med!</a:t>
            </a:r>
            <a:endParaRPr sz="1500">
              <a:solidFill>
                <a:srgbClr val="1D3C34"/>
              </a:solidFill>
              <a:latin typeface="Source Sans 3 SemiBold"/>
              <a:ea typeface="Source Sans 3 SemiBold"/>
              <a:cs typeface="Source Sans 3 SemiBold"/>
              <a:sym typeface="Source Sans 3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D3C34"/>
        </a:solidFill>
        <a:effectLst/>
      </p:bgPr>
    </p:bg>
    <p:spTree>
      <p:nvGrpSpPr>
        <p:cNvPr id="1" name="Shape 105"/>
        <p:cNvGrpSpPr/>
        <p:nvPr/>
      </p:nvGrpSpPr>
      <p:grpSpPr>
        <a:xfrm>
          <a:off x="0" y="0"/>
          <a:ext cx="0" cy="0"/>
          <a:chOff x="0" y="0"/>
          <a:chExt cx="0" cy="0"/>
        </a:xfrm>
      </p:grpSpPr>
      <p:sp>
        <p:nvSpPr>
          <p:cNvPr id="106" name="Google Shape;106;p19"/>
          <p:cNvSpPr txBox="1">
            <a:spLocks noGrp="1"/>
          </p:cNvSpPr>
          <p:nvPr>
            <p:ph type="body" idx="1"/>
          </p:nvPr>
        </p:nvSpPr>
        <p:spPr>
          <a:xfrm>
            <a:off x="2060550" y="1347725"/>
            <a:ext cx="5022900" cy="2606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da" sz="2200" i="1">
                <a:solidFill>
                  <a:srgbClr val="71CC98"/>
                </a:solidFill>
                <a:latin typeface="Source Sans 3 Medium"/>
                <a:ea typeface="Source Sans 3 Medium"/>
                <a:cs typeface="Source Sans 3 Medium"/>
                <a:sym typeface="Source Sans 3 Medium"/>
              </a:rPr>
              <a:t>Som bæver kommer man ud i naturen. Gennem leg og fortællinger lærer børnene om fællesskab, samarbejde og lejrliv.</a:t>
            </a:r>
            <a:endParaRPr sz="2200" i="1">
              <a:solidFill>
                <a:srgbClr val="71CC98"/>
              </a:solidFill>
              <a:latin typeface="Source Sans 3 Medium"/>
              <a:ea typeface="Source Sans 3 Medium"/>
              <a:cs typeface="Source Sans 3 Medium"/>
              <a:sym typeface="Source Sans 3 Medium"/>
            </a:endParaRPr>
          </a:p>
          <a:p>
            <a:pPr marL="0" lvl="0" indent="0" algn="ctr" rtl="0">
              <a:spcBef>
                <a:spcPts val="0"/>
              </a:spcBef>
              <a:spcAft>
                <a:spcPts val="0"/>
              </a:spcAft>
              <a:buNone/>
            </a:pPr>
            <a:r>
              <a:rPr lang="da" sz="2200" i="1">
                <a:solidFill>
                  <a:srgbClr val="71CC98"/>
                </a:solidFill>
                <a:latin typeface="Source Sans 3 Medium"/>
                <a:ea typeface="Source Sans 3 Medium"/>
                <a:cs typeface="Source Sans 3 Medium"/>
                <a:sym typeface="Source Sans 3 Medium"/>
              </a:rPr>
              <a:t>I fællesskab bliver de nysgerrige  på deres egne evner og deres omgivelser. </a:t>
            </a:r>
            <a:endParaRPr sz="2200" i="1">
              <a:solidFill>
                <a:srgbClr val="71CC98"/>
              </a:solidFill>
              <a:latin typeface="Source Sans 3 Medium"/>
              <a:ea typeface="Source Sans 3 Medium"/>
              <a:cs typeface="Source Sans 3 Medium"/>
              <a:sym typeface="Source Sans 3 Medium"/>
            </a:endParaRPr>
          </a:p>
          <a:p>
            <a:pPr marL="0" lvl="0" indent="0" algn="l" rtl="0">
              <a:spcBef>
                <a:spcPts val="0"/>
              </a:spcBef>
              <a:spcAft>
                <a:spcPts val="1200"/>
              </a:spcAft>
              <a:buNone/>
            </a:pPr>
            <a:endParaRPr sz="2200">
              <a:solidFill>
                <a:srgbClr val="71CC98"/>
              </a:solidFill>
              <a:latin typeface="Source Sans 3 Medium"/>
              <a:ea typeface="Source Sans 3 Medium"/>
              <a:cs typeface="Source Sans 3 Medium"/>
              <a:sym typeface="Source Sans 3 Medium"/>
            </a:endParaRPr>
          </a:p>
        </p:txBody>
      </p:sp>
      <p:sp>
        <p:nvSpPr>
          <p:cNvPr id="107" name="Google Shape;107;p19"/>
          <p:cNvSpPr txBox="1">
            <a:spLocks noGrp="1"/>
          </p:cNvSpPr>
          <p:nvPr>
            <p:ph type="title"/>
          </p:nvPr>
        </p:nvSpPr>
        <p:spPr>
          <a:xfrm>
            <a:off x="0" y="4655700"/>
            <a:ext cx="9144000" cy="48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000">
                <a:latin typeface="Calibri"/>
                <a:ea typeface="Calibri"/>
                <a:cs typeface="Calibri"/>
                <a:sym typeface="Calibri"/>
              </a:rPr>
              <a:t>KFUM-SPEJDERNE I DANMARK</a:t>
            </a:r>
            <a:endParaRPr sz="1000">
              <a:latin typeface="Calibri"/>
              <a:ea typeface="Calibri"/>
              <a:cs typeface="Calibri"/>
              <a:sym typeface="Calibri"/>
            </a:endParaRPr>
          </a:p>
        </p:txBody>
      </p:sp>
      <p:pic>
        <p:nvPicPr>
          <p:cNvPr id="108" name="Google Shape;108;p19"/>
          <p:cNvPicPr preferRelativeResize="0"/>
          <p:nvPr/>
        </p:nvPicPr>
        <p:blipFill rotWithShape="1">
          <a:blip r:embed="rId3">
            <a:alphaModFix/>
          </a:blip>
          <a:srcRect/>
          <a:stretch/>
        </p:blipFill>
        <p:spPr>
          <a:xfrm>
            <a:off x="4466225" y="202313"/>
            <a:ext cx="211550" cy="188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1CC98"/>
        </a:solidFill>
        <a:effectLst/>
      </p:bgPr>
    </p:bg>
    <p:spTree>
      <p:nvGrpSpPr>
        <p:cNvPr id="1" name="Shape 112"/>
        <p:cNvGrpSpPr/>
        <p:nvPr/>
      </p:nvGrpSpPr>
      <p:grpSpPr>
        <a:xfrm>
          <a:off x="0" y="0"/>
          <a:ext cx="0" cy="0"/>
          <a:chOff x="0" y="0"/>
          <a:chExt cx="0" cy="0"/>
        </a:xfrm>
      </p:grpSpPr>
      <p:sp>
        <p:nvSpPr>
          <p:cNvPr id="113" name="Google Shape;113;p20"/>
          <p:cNvSpPr txBox="1">
            <a:spLocks noGrp="1"/>
          </p:cNvSpPr>
          <p:nvPr>
            <p:ph type="title" idx="4294967295"/>
          </p:nvPr>
        </p:nvSpPr>
        <p:spPr>
          <a:xfrm>
            <a:off x="311700" y="9286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3120" b="1">
                <a:solidFill>
                  <a:srgbClr val="1D3C34"/>
                </a:solidFill>
                <a:latin typeface="Source Sans 3"/>
                <a:ea typeface="Source Sans 3"/>
                <a:cs typeface="Source Sans 3"/>
                <a:sym typeface="Source Sans 3"/>
              </a:rPr>
              <a:t>Hvad laver man </a:t>
            </a:r>
            <a:endParaRPr sz="3120" b="1">
              <a:solidFill>
                <a:srgbClr val="1D3C34"/>
              </a:solidFill>
              <a:latin typeface="Source Sans 3"/>
              <a:ea typeface="Source Sans 3"/>
              <a:cs typeface="Source Sans 3"/>
              <a:sym typeface="Source Sans 3"/>
            </a:endParaRPr>
          </a:p>
          <a:p>
            <a:pPr marL="0" lvl="0" indent="0" algn="ctr" rtl="0">
              <a:spcBef>
                <a:spcPts val="0"/>
              </a:spcBef>
              <a:spcAft>
                <a:spcPts val="0"/>
              </a:spcAft>
              <a:buSzPts val="990"/>
              <a:buNone/>
            </a:pPr>
            <a:r>
              <a:rPr lang="da" sz="3120" b="1">
                <a:solidFill>
                  <a:srgbClr val="1D3C34"/>
                </a:solidFill>
                <a:latin typeface="Source Sans 3"/>
                <a:ea typeface="Source Sans 3"/>
                <a:cs typeface="Source Sans 3"/>
                <a:sym typeface="Source Sans 3"/>
              </a:rPr>
              <a:t>til spejder?</a:t>
            </a:r>
            <a:endParaRPr sz="3120" b="1">
              <a:solidFill>
                <a:srgbClr val="1D3C34"/>
              </a:solidFill>
              <a:latin typeface="Source Sans 3"/>
              <a:ea typeface="Source Sans 3"/>
              <a:cs typeface="Source Sans 3"/>
              <a:sym typeface="Source Sans 3"/>
            </a:endParaRPr>
          </a:p>
        </p:txBody>
      </p:sp>
      <p:sp>
        <p:nvSpPr>
          <p:cNvPr id="114" name="Google Shape;114;p20"/>
          <p:cNvSpPr txBox="1">
            <a:spLocks noGrp="1"/>
          </p:cNvSpPr>
          <p:nvPr>
            <p:ph type="body" idx="4294967295"/>
          </p:nvPr>
        </p:nvSpPr>
        <p:spPr>
          <a:xfrm>
            <a:off x="2338175" y="2343525"/>
            <a:ext cx="4467900" cy="1402500"/>
          </a:xfrm>
          <a:prstGeom prst="rect">
            <a:avLst/>
          </a:prstGeom>
        </p:spPr>
        <p:txBody>
          <a:bodyPr spcFirstLastPara="1" wrap="square" lIns="91425" tIns="91425" rIns="91425" bIns="91425" anchor="t" anchorCtr="0">
            <a:normAutofit fontScale="55000" lnSpcReduction="20000"/>
          </a:bodyPr>
          <a:lstStyle/>
          <a:p>
            <a:pPr marL="0" lvl="0" indent="0" algn="ctr" rtl="0">
              <a:lnSpc>
                <a:spcPct val="140000"/>
              </a:lnSpc>
              <a:spcBef>
                <a:spcPts val="0"/>
              </a:spcBef>
              <a:spcAft>
                <a:spcPts val="0"/>
              </a:spcAft>
              <a:buNone/>
            </a:pPr>
            <a:r>
              <a:rPr lang="da" sz="2400">
                <a:solidFill>
                  <a:srgbClr val="000000"/>
                </a:solidFill>
                <a:latin typeface="Source Sans 3"/>
                <a:ea typeface="Source Sans 3"/>
                <a:cs typeface="Source Sans 3"/>
                <a:sym typeface="Source Sans 3"/>
              </a:rPr>
              <a:t>Vi fokuserer først og fremmest på at komme ud i naturen sammen og uddanne børn og unge til selvstændige voksne. Herefter er der næsten frit spil! Vi laver alt fra bålmad til bivuakker, pilgrimsvandring og pionering.</a:t>
            </a:r>
            <a:endParaRPr sz="2400">
              <a:solidFill>
                <a:srgbClr val="000000"/>
              </a:solidFill>
              <a:latin typeface="Source Sans 3"/>
              <a:ea typeface="Source Sans 3"/>
              <a:cs typeface="Source Sans 3"/>
              <a:sym typeface="Source Sans 3"/>
            </a:endParaRPr>
          </a:p>
          <a:p>
            <a:pPr marL="0" lvl="0" indent="0" algn="l" rtl="0">
              <a:spcBef>
                <a:spcPts val="0"/>
              </a:spcBef>
              <a:spcAft>
                <a:spcPts val="1200"/>
              </a:spcAft>
              <a:buNone/>
            </a:pPr>
            <a:endParaRPr sz="2400">
              <a:solidFill>
                <a:srgbClr val="000000"/>
              </a:solidFill>
            </a:endParaRPr>
          </a:p>
        </p:txBody>
      </p:sp>
      <p:sp>
        <p:nvSpPr>
          <p:cNvPr id="115" name="Google Shape;115;p20"/>
          <p:cNvSpPr txBox="1">
            <a:spLocks noGrp="1"/>
          </p:cNvSpPr>
          <p:nvPr>
            <p:ph type="title" idx="4294967295"/>
          </p:nvPr>
        </p:nvSpPr>
        <p:spPr>
          <a:xfrm>
            <a:off x="125" y="4655700"/>
            <a:ext cx="9144000" cy="48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000">
                <a:solidFill>
                  <a:srgbClr val="1D3C34"/>
                </a:solidFill>
                <a:latin typeface="Calibri"/>
                <a:ea typeface="Calibri"/>
                <a:cs typeface="Calibri"/>
                <a:sym typeface="Calibri"/>
              </a:rPr>
              <a:t>KFUM-SPEJDERNE I DANMARK</a:t>
            </a:r>
            <a:endParaRPr sz="1000">
              <a:solidFill>
                <a:srgbClr val="1D3C34"/>
              </a:solidFill>
              <a:latin typeface="Calibri"/>
              <a:ea typeface="Calibri"/>
              <a:cs typeface="Calibri"/>
              <a:sym typeface="Calibri"/>
            </a:endParaRPr>
          </a:p>
        </p:txBody>
      </p:sp>
      <p:pic>
        <p:nvPicPr>
          <p:cNvPr id="116" name="Google Shape;116;p20"/>
          <p:cNvPicPr preferRelativeResize="0"/>
          <p:nvPr/>
        </p:nvPicPr>
        <p:blipFill>
          <a:blip r:embed="rId3">
            <a:alphaModFix/>
          </a:blip>
          <a:stretch>
            <a:fillRect/>
          </a:stretch>
        </p:blipFill>
        <p:spPr>
          <a:xfrm>
            <a:off x="4466225" y="202313"/>
            <a:ext cx="211550" cy="188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1CC98"/>
        </a:solidFill>
        <a:effectLst/>
      </p:bgPr>
    </p:bg>
    <p:spTree>
      <p:nvGrpSpPr>
        <p:cNvPr id="1" name="Shape 120"/>
        <p:cNvGrpSpPr/>
        <p:nvPr/>
      </p:nvGrpSpPr>
      <p:grpSpPr>
        <a:xfrm>
          <a:off x="0" y="0"/>
          <a:ext cx="0" cy="0"/>
          <a:chOff x="0" y="0"/>
          <a:chExt cx="0" cy="0"/>
        </a:xfrm>
      </p:grpSpPr>
      <p:sp>
        <p:nvSpPr>
          <p:cNvPr id="121" name="Google Shape;121;p21"/>
          <p:cNvSpPr txBox="1">
            <a:spLocks noGrp="1"/>
          </p:cNvSpPr>
          <p:nvPr>
            <p:ph type="title" idx="4294967295"/>
          </p:nvPr>
        </p:nvSpPr>
        <p:spPr>
          <a:xfrm>
            <a:off x="125" y="4655700"/>
            <a:ext cx="9144000" cy="48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000">
                <a:solidFill>
                  <a:srgbClr val="1D3C34"/>
                </a:solidFill>
                <a:latin typeface="Calibri"/>
                <a:ea typeface="Calibri"/>
                <a:cs typeface="Calibri"/>
                <a:sym typeface="Calibri"/>
              </a:rPr>
              <a:t>KFUM-SPEJDERNE I DANMARK</a:t>
            </a:r>
            <a:endParaRPr sz="1000">
              <a:solidFill>
                <a:srgbClr val="1D3C34"/>
              </a:solidFill>
              <a:latin typeface="Calibri"/>
              <a:ea typeface="Calibri"/>
              <a:cs typeface="Calibri"/>
              <a:sym typeface="Calibri"/>
            </a:endParaRPr>
          </a:p>
        </p:txBody>
      </p:sp>
      <p:pic>
        <p:nvPicPr>
          <p:cNvPr id="122" name="Google Shape;122;p21"/>
          <p:cNvPicPr preferRelativeResize="0"/>
          <p:nvPr/>
        </p:nvPicPr>
        <p:blipFill>
          <a:blip r:embed="rId3">
            <a:alphaModFix/>
          </a:blip>
          <a:stretch>
            <a:fillRect/>
          </a:stretch>
        </p:blipFill>
        <p:spPr>
          <a:xfrm>
            <a:off x="4466225" y="202313"/>
            <a:ext cx="211550" cy="188375"/>
          </a:xfrm>
          <a:prstGeom prst="rect">
            <a:avLst/>
          </a:prstGeom>
          <a:noFill/>
          <a:ln>
            <a:noFill/>
          </a:ln>
        </p:spPr>
      </p:pic>
      <p:pic>
        <p:nvPicPr>
          <p:cNvPr id="123" name="Google Shape;123;p21"/>
          <p:cNvPicPr preferRelativeResize="0"/>
          <p:nvPr/>
        </p:nvPicPr>
        <p:blipFill>
          <a:blip r:embed="rId4">
            <a:alphaModFix/>
          </a:blip>
          <a:stretch>
            <a:fillRect/>
          </a:stretch>
        </p:blipFill>
        <p:spPr>
          <a:xfrm>
            <a:off x="2719814" y="2366838"/>
            <a:ext cx="1060704" cy="578358"/>
          </a:xfrm>
          <a:prstGeom prst="rect">
            <a:avLst/>
          </a:prstGeom>
          <a:noFill/>
          <a:ln>
            <a:noFill/>
          </a:ln>
        </p:spPr>
      </p:pic>
      <p:pic>
        <p:nvPicPr>
          <p:cNvPr id="124" name="Google Shape;124;p21"/>
          <p:cNvPicPr preferRelativeResize="0"/>
          <p:nvPr/>
        </p:nvPicPr>
        <p:blipFill>
          <a:blip r:embed="rId5">
            <a:alphaModFix/>
          </a:blip>
          <a:stretch>
            <a:fillRect/>
          </a:stretch>
        </p:blipFill>
        <p:spPr>
          <a:xfrm>
            <a:off x="4009238" y="1116063"/>
            <a:ext cx="697230" cy="902970"/>
          </a:xfrm>
          <a:prstGeom prst="rect">
            <a:avLst/>
          </a:prstGeom>
          <a:noFill/>
          <a:ln>
            <a:noFill/>
          </a:ln>
        </p:spPr>
      </p:pic>
      <p:pic>
        <p:nvPicPr>
          <p:cNvPr id="125" name="Google Shape;125;p21"/>
          <p:cNvPicPr preferRelativeResize="0"/>
          <p:nvPr/>
        </p:nvPicPr>
        <p:blipFill>
          <a:blip r:embed="rId6">
            <a:alphaModFix/>
          </a:blip>
          <a:stretch>
            <a:fillRect/>
          </a:stretch>
        </p:blipFill>
        <p:spPr>
          <a:xfrm>
            <a:off x="2947900" y="1123900"/>
            <a:ext cx="604532" cy="887298"/>
          </a:xfrm>
          <a:prstGeom prst="rect">
            <a:avLst/>
          </a:prstGeom>
          <a:noFill/>
          <a:ln>
            <a:noFill/>
          </a:ln>
        </p:spPr>
      </p:pic>
      <p:pic>
        <p:nvPicPr>
          <p:cNvPr id="126" name="Google Shape;126;p21"/>
          <p:cNvPicPr preferRelativeResize="0"/>
          <p:nvPr/>
        </p:nvPicPr>
        <p:blipFill>
          <a:blip r:embed="rId7">
            <a:alphaModFix/>
          </a:blip>
          <a:stretch>
            <a:fillRect/>
          </a:stretch>
        </p:blipFill>
        <p:spPr>
          <a:xfrm>
            <a:off x="3938590" y="2208850"/>
            <a:ext cx="838551" cy="701012"/>
          </a:xfrm>
          <a:prstGeom prst="rect">
            <a:avLst/>
          </a:prstGeom>
          <a:noFill/>
          <a:ln>
            <a:noFill/>
          </a:ln>
        </p:spPr>
      </p:pic>
      <p:pic>
        <p:nvPicPr>
          <p:cNvPr id="127" name="Google Shape;127;p21"/>
          <p:cNvPicPr preferRelativeResize="0"/>
          <p:nvPr/>
        </p:nvPicPr>
        <p:blipFill>
          <a:blip r:embed="rId8">
            <a:alphaModFix/>
          </a:blip>
          <a:stretch>
            <a:fillRect/>
          </a:stretch>
        </p:blipFill>
        <p:spPr>
          <a:xfrm>
            <a:off x="1402975" y="2477788"/>
            <a:ext cx="1088136" cy="432054"/>
          </a:xfrm>
          <a:prstGeom prst="rect">
            <a:avLst/>
          </a:prstGeom>
          <a:noFill/>
          <a:ln>
            <a:noFill/>
          </a:ln>
        </p:spPr>
      </p:pic>
      <p:pic>
        <p:nvPicPr>
          <p:cNvPr id="128" name="Google Shape;128;p21"/>
          <p:cNvPicPr preferRelativeResize="0"/>
          <p:nvPr/>
        </p:nvPicPr>
        <p:blipFill>
          <a:blip r:embed="rId9">
            <a:alphaModFix/>
          </a:blip>
          <a:stretch>
            <a:fillRect/>
          </a:stretch>
        </p:blipFill>
        <p:spPr>
          <a:xfrm>
            <a:off x="1430400" y="1224513"/>
            <a:ext cx="1033272" cy="811530"/>
          </a:xfrm>
          <a:prstGeom prst="rect">
            <a:avLst/>
          </a:prstGeom>
          <a:noFill/>
          <a:ln>
            <a:noFill/>
          </a:ln>
        </p:spPr>
      </p:pic>
      <p:pic>
        <p:nvPicPr>
          <p:cNvPr id="129" name="Google Shape;129;p21"/>
          <p:cNvPicPr preferRelativeResize="0"/>
          <p:nvPr/>
        </p:nvPicPr>
        <p:blipFill>
          <a:blip r:embed="rId10">
            <a:alphaModFix/>
          </a:blip>
          <a:stretch>
            <a:fillRect/>
          </a:stretch>
        </p:blipFill>
        <p:spPr>
          <a:xfrm>
            <a:off x="1682237" y="3427800"/>
            <a:ext cx="582549" cy="655892"/>
          </a:xfrm>
          <a:prstGeom prst="rect">
            <a:avLst/>
          </a:prstGeom>
          <a:noFill/>
          <a:ln>
            <a:noFill/>
          </a:ln>
        </p:spPr>
      </p:pic>
      <p:pic>
        <p:nvPicPr>
          <p:cNvPr id="130" name="Google Shape;130;p21"/>
          <p:cNvPicPr preferRelativeResize="0"/>
          <p:nvPr/>
        </p:nvPicPr>
        <p:blipFill>
          <a:blip r:embed="rId11">
            <a:alphaModFix/>
          </a:blip>
          <a:stretch>
            <a:fillRect/>
          </a:stretch>
        </p:blipFill>
        <p:spPr>
          <a:xfrm>
            <a:off x="2765912" y="3373225"/>
            <a:ext cx="816102" cy="763524"/>
          </a:xfrm>
          <a:prstGeom prst="rect">
            <a:avLst/>
          </a:prstGeom>
          <a:noFill/>
          <a:ln>
            <a:noFill/>
          </a:ln>
        </p:spPr>
      </p:pic>
      <p:pic>
        <p:nvPicPr>
          <p:cNvPr id="131" name="Google Shape;131;p21"/>
          <p:cNvPicPr preferRelativeResize="0"/>
          <p:nvPr/>
        </p:nvPicPr>
        <p:blipFill>
          <a:blip r:embed="rId12">
            <a:alphaModFix/>
          </a:blip>
          <a:stretch>
            <a:fillRect/>
          </a:stretch>
        </p:blipFill>
        <p:spPr>
          <a:xfrm>
            <a:off x="4030200" y="3380650"/>
            <a:ext cx="655320" cy="748665"/>
          </a:xfrm>
          <a:prstGeom prst="rect">
            <a:avLst/>
          </a:prstGeom>
          <a:noFill/>
          <a:ln>
            <a:noFill/>
          </a:ln>
        </p:spPr>
      </p:pic>
      <p:pic>
        <p:nvPicPr>
          <p:cNvPr id="132" name="Google Shape;132;p21"/>
          <p:cNvPicPr preferRelativeResize="0"/>
          <p:nvPr/>
        </p:nvPicPr>
        <p:blipFill>
          <a:blip r:embed="rId13">
            <a:alphaModFix/>
          </a:blip>
          <a:stretch>
            <a:fillRect/>
          </a:stretch>
        </p:blipFill>
        <p:spPr>
          <a:xfrm>
            <a:off x="5083925" y="1349113"/>
            <a:ext cx="714375" cy="628650"/>
          </a:xfrm>
          <a:prstGeom prst="rect">
            <a:avLst/>
          </a:prstGeom>
          <a:noFill/>
          <a:ln>
            <a:noFill/>
          </a:ln>
        </p:spPr>
      </p:pic>
      <p:pic>
        <p:nvPicPr>
          <p:cNvPr id="133" name="Google Shape;133;p21"/>
          <p:cNvPicPr preferRelativeResize="0"/>
          <p:nvPr/>
        </p:nvPicPr>
        <p:blipFill>
          <a:blip r:embed="rId14">
            <a:alphaModFix/>
          </a:blip>
          <a:stretch>
            <a:fillRect/>
          </a:stretch>
        </p:blipFill>
        <p:spPr>
          <a:xfrm>
            <a:off x="5036475" y="2307675"/>
            <a:ext cx="809268" cy="772296"/>
          </a:xfrm>
          <a:prstGeom prst="rect">
            <a:avLst/>
          </a:prstGeom>
          <a:noFill/>
          <a:ln>
            <a:noFill/>
          </a:ln>
        </p:spPr>
      </p:pic>
      <p:pic>
        <p:nvPicPr>
          <p:cNvPr id="134" name="Google Shape;134;p21"/>
          <p:cNvPicPr preferRelativeResize="0"/>
          <p:nvPr/>
        </p:nvPicPr>
        <p:blipFill>
          <a:blip r:embed="rId15">
            <a:alphaModFix/>
          </a:blip>
          <a:stretch>
            <a:fillRect/>
          </a:stretch>
        </p:blipFill>
        <p:spPr>
          <a:xfrm>
            <a:off x="5042168" y="3442750"/>
            <a:ext cx="797881" cy="626002"/>
          </a:xfrm>
          <a:prstGeom prst="rect">
            <a:avLst/>
          </a:prstGeom>
          <a:noFill/>
          <a:ln>
            <a:noFill/>
          </a:ln>
        </p:spPr>
      </p:pic>
      <p:pic>
        <p:nvPicPr>
          <p:cNvPr id="135" name="Google Shape;135;p21"/>
          <p:cNvPicPr preferRelativeResize="0"/>
          <p:nvPr/>
        </p:nvPicPr>
        <p:blipFill>
          <a:blip r:embed="rId16">
            <a:alphaModFix/>
          </a:blip>
          <a:stretch>
            <a:fillRect/>
          </a:stretch>
        </p:blipFill>
        <p:spPr>
          <a:xfrm>
            <a:off x="6175743" y="1419613"/>
            <a:ext cx="491490" cy="558165"/>
          </a:xfrm>
          <a:prstGeom prst="rect">
            <a:avLst/>
          </a:prstGeom>
          <a:noFill/>
          <a:ln>
            <a:noFill/>
          </a:ln>
        </p:spPr>
      </p:pic>
      <p:pic>
        <p:nvPicPr>
          <p:cNvPr id="136" name="Google Shape;136;p21"/>
          <p:cNvPicPr preferRelativeResize="0"/>
          <p:nvPr/>
        </p:nvPicPr>
        <p:blipFill>
          <a:blip r:embed="rId17">
            <a:alphaModFix/>
          </a:blip>
          <a:stretch>
            <a:fillRect/>
          </a:stretch>
        </p:blipFill>
        <p:spPr>
          <a:xfrm>
            <a:off x="6121133" y="2277875"/>
            <a:ext cx="600724" cy="689422"/>
          </a:xfrm>
          <a:prstGeom prst="rect">
            <a:avLst/>
          </a:prstGeom>
          <a:noFill/>
          <a:ln>
            <a:noFill/>
          </a:ln>
        </p:spPr>
      </p:pic>
      <p:pic>
        <p:nvPicPr>
          <p:cNvPr id="137" name="Google Shape;137;p21"/>
          <p:cNvPicPr preferRelativeResize="0"/>
          <p:nvPr/>
        </p:nvPicPr>
        <p:blipFill>
          <a:blip r:embed="rId18">
            <a:alphaModFix/>
          </a:blip>
          <a:stretch>
            <a:fillRect/>
          </a:stretch>
        </p:blipFill>
        <p:spPr>
          <a:xfrm>
            <a:off x="6121133" y="3442750"/>
            <a:ext cx="825995" cy="586251"/>
          </a:xfrm>
          <a:prstGeom prst="rect">
            <a:avLst/>
          </a:prstGeom>
          <a:noFill/>
          <a:ln>
            <a:noFill/>
          </a:ln>
        </p:spPr>
      </p:pic>
      <p:pic>
        <p:nvPicPr>
          <p:cNvPr id="138" name="Google Shape;138;p21"/>
          <p:cNvPicPr preferRelativeResize="0"/>
          <p:nvPr/>
        </p:nvPicPr>
        <p:blipFill>
          <a:blip r:embed="rId19">
            <a:alphaModFix/>
          </a:blip>
          <a:stretch>
            <a:fillRect/>
          </a:stretch>
        </p:blipFill>
        <p:spPr>
          <a:xfrm>
            <a:off x="7006757" y="1344163"/>
            <a:ext cx="734518" cy="638551"/>
          </a:xfrm>
          <a:prstGeom prst="rect">
            <a:avLst/>
          </a:prstGeom>
          <a:noFill/>
          <a:ln>
            <a:noFill/>
          </a:ln>
        </p:spPr>
      </p:pic>
      <p:pic>
        <p:nvPicPr>
          <p:cNvPr id="139" name="Google Shape;139;p21"/>
          <p:cNvPicPr preferRelativeResize="0"/>
          <p:nvPr/>
        </p:nvPicPr>
        <p:blipFill>
          <a:blip r:embed="rId20">
            <a:alphaModFix/>
          </a:blip>
          <a:stretch>
            <a:fillRect/>
          </a:stretch>
        </p:blipFill>
        <p:spPr>
          <a:xfrm>
            <a:off x="7101700" y="2179100"/>
            <a:ext cx="317754" cy="886968"/>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Words>
  <Application>Microsoft Macintosh PowerPoint</Application>
  <PresentationFormat>Skærmshow (16:9)</PresentationFormat>
  <Paragraphs>32</Paragraphs>
  <Slides>9</Slides>
  <Notes>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Arial</vt:lpstr>
      <vt:lpstr>Calibri</vt:lpstr>
      <vt:lpstr>Source Sans 3 SemiBold</vt:lpstr>
      <vt:lpstr>Source Sans 3</vt:lpstr>
      <vt:lpstr>Source Sans 3 Medium</vt:lpstr>
      <vt:lpstr>Simple Dark</vt:lpstr>
      <vt:lpstr>Velkommen hos</vt:lpstr>
      <vt:lpstr>Velkommen hos</vt:lpstr>
      <vt:lpstr>Spejder er oplevelser og meningsfulde fællesskaber i naturen</vt:lpstr>
      <vt:lpstr>Spejder er oplevelser og meningsfulde fællesskaber i naturen</vt:lpstr>
      <vt:lpstr>KFUM-SPEJDERNE I DANMARK</vt:lpstr>
      <vt:lpstr>KFUM-SPEJDERNE I DANMARK</vt:lpstr>
      <vt:lpstr>KFUM-SPEJDERNE I DANMARK</vt:lpstr>
      <vt:lpstr>Hvad laver man  til spejder?</vt:lpstr>
      <vt:lpstr>KFUM-SPEJDERNE I DANMARK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Didde Fyhr</cp:lastModifiedBy>
  <cp:revision>1</cp:revision>
  <dcterms:modified xsi:type="dcterms:W3CDTF">2026-01-15T13:57:45Z</dcterms:modified>
</cp:coreProperties>
</file>